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66"/>
  </p:notesMasterIdLst>
  <p:sldIdLst>
    <p:sldId id="439" r:id="rId5"/>
    <p:sldId id="262" r:id="rId6"/>
    <p:sldId id="260" r:id="rId7"/>
    <p:sldId id="1062" r:id="rId8"/>
    <p:sldId id="1063" r:id="rId9"/>
    <p:sldId id="1064" r:id="rId10"/>
    <p:sldId id="258" r:id="rId11"/>
    <p:sldId id="1047" r:id="rId12"/>
    <p:sldId id="529" r:id="rId13"/>
    <p:sldId id="568" r:id="rId14"/>
    <p:sldId id="379" r:id="rId15"/>
    <p:sldId id="483" r:id="rId16"/>
    <p:sldId id="484" r:id="rId17"/>
    <p:sldId id="485" r:id="rId18"/>
    <p:sldId id="509" r:id="rId19"/>
    <p:sldId id="1048" r:id="rId20"/>
    <p:sldId id="524" r:id="rId21"/>
    <p:sldId id="488" r:id="rId22"/>
    <p:sldId id="489" r:id="rId23"/>
    <p:sldId id="1066" r:id="rId24"/>
    <p:sldId id="508" r:id="rId25"/>
    <p:sldId id="1067" r:id="rId26"/>
    <p:sldId id="490" r:id="rId27"/>
    <p:sldId id="499" r:id="rId28"/>
    <p:sldId id="500" r:id="rId29"/>
    <p:sldId id="491" r:id="rId30"/>
    <p:sldId id="486" r:id="rId31"/>
    <p:sldId id="1068" r:id="rId32"/>
    <p:sldId id="525" r:id="rId33"/>
    <p:sldId id="1065" r:id="rId34"/>
    <p:sldId id="526" r:id="rId35"/>
    <p:sldId id="1057" r:id="rId36"/>
    <p:sldId id="1058" r:id="rId37"/>
    <p:sldId id="1050" r:id="rId38"/>
    <p:sldId id="1056" r:id="rId39"/>
    <p:sldId id="1055" r:id="rId40"/>
    <p:sldId id="523" r:id="rId41"/>
    <p:sldId id="522" r:id="rId42"/>
    <p:sldId id="515" r:id="rId43"/>
    <p:sldId id="1051" r:id="rId44"/>
    <p:sldId id="1053" r:id="rId45"/>
    <p:sldId id="528" r:id="rId46"/>
    <p:sldId id="1069" r:id="rId47"/>
    <p:sldId id="1052" r:id="rId48"/>
    <p:sldId id="493" r:id="rId49"/>
    <p:sldId id="494" r:id="rId50"/>
    <p:sldId id="495" r:id="rId51"/>
    <p:sldId id="496" r:id="rId52"/>
    <p:sldId id="501" r:id="rId53"/>
    <p:sldId id="497" r:id="rId54"/>
    <p:sldId id="498" r:id="rId55"/>
    <p:sldId id="505" r:id="rId56"/>
    <p:sldId id="516" r:id="rId57"/>
    <p:sldId id="517" r:id="rId58"/>
    <p:sldId id="518" r:id="rId59"/>
    <p:sldId id="519" r:id="rId60"/>
    <p:sldId id="1059" r:id="rId61"/>
    <p:sldId id="1054" r:id="rId62"/>
    <p:sldId id="520" r:id="rId63"/>
    <p:sldId id="1061" r:id="rId64"/>
    <p:sldId id="106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Davies" initials="RD" lastIdx="1" clrIdx="0">
    <p:extLst>
      <p:ext uri="{19B8F6BF-5375-455C-9EA6-DF929625EA0E}">
        <p15:presenceInfo xmlns:p15="http://schemas.microsoft.com/office/powerpoint/2012/main" userId="S::hi19329@bristol.ac.uk::a6fea05a-91c8-4b75-ac79-173b4f3a34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F4C245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5" autoAdjust="0"/>
    <p:restoredTop sz="93320" autoAdjust="0"/>
  </p:normalViewPr>
  <p:slideViewPr>
    <p:cSldViewPr snapToGrid="0">
      <p:cViewPr varScale="1">
        <p:scale>
          <a:sx n="56" d="100"/>
          <a:sy n="56" d="100"/>
        </p:scale>
        <p:origin x="10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303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76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80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1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65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4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36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57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541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49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4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811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444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926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3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55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18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80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701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696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7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52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10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88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171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55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55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75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39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8270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96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1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0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2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6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005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89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83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682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80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222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977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71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40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2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809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674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67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30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237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14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696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063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524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63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6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909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97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85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1618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320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341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8291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501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4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120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916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716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3407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17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15/10/2024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88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88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" panose="020B0604020101020102" pitchFamily="34" charset="77"/>
              </a:defRPr>
            </a:lvl1pPr>
          </a:lstStyle>
          <a:p>
            <a:fld id="{1041D2DD-F029-4FB0-BB12-3B6037A6356B}" type="datetimeFigureOut">
              <a:rPr lang="en-GB" smtClean="0"/>
              <a:pPr/>
              <a:t>15/10/2024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" panose="020B0604020101020102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" panose="020B0604020101020102" pitchFamily="34" charset="77"/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58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ircular Std Book" panose="020B0604020101020102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ircular Std Book" panose="020B0604020101020102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ircular Std Book" panose="020B0604020101020102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 Std Book" panose="020B0604020101020102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 Std Book" panose="020B0604020101020102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At-ru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richarddavies.io/research/prices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LkAxdFIolQU7MfsUCGJdt4nqktMkjXjupdtGLlrlFIs/edit?usp=sharing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5.1  Control Structures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Concepts, languages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893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idea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structures | Flow control | Control statements</a:t>
            </a:r>
          </a:p>
          <a:p>
            <a:pPr algn="l"/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want our programs/analysis to take decisions for us. Not to continue doing the same thing again and again, but to be able to decide what to do next.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Without control structures (AKA ‘flow control’) programs don’t do much.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might you want a program to do for you?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Stop or start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Take a decision on what to do next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Do different things in different conditions: 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Time of day, or days of the week;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data has certain properties: (stock market alert).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 something many times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Dynamic programming / maximisation;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Batches of analysis: downloading, cleaning, charting.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big three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Sequence | Iteration | Conditionality/Selection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050" name="Picture 2" descr="Python Control Flow Statements">
            <a:extLst>
              <a:ext uri="{FF2B5EF4-FFF2-40B4-BE49-F238E27FC236}">
                <a16:creationId xmlns:a16="http://schemas.microsoft.com/office/drawing/2014/main" id="{24E1F4A4-EC5F-49A1-AF23-9C8DDEB4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46" y="1920340"/>
            <a:ext cx="45243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5849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Programming languages typically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feature 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three types of control:</a:t>
            </a:r>
          </a:p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Sequence.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Tells the program the order to do things in.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Selection/conditionality.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Makes a decision based on a testable condition.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Iteration.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Repeats a command over and over again, until a condition is met. Then stop and continue the code.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86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in data science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 | Loops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991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practical terms during a career in data you are going to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make daily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 two particular examples of these general ideas.</a:t>
            </a:r>
          </a:p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else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Test some condition in your data. Based on the results of this test, take a number of different actions. </a:t>
            </a:r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Loops. 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 the same thing to many pieces of data, many variables, many data sets. Or do the same thing on a number of different days.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These can be combined all possible ways. 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if statement inside an if (AKA “nested”)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loop withing a loop.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inside a loop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 inside an if.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5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Five?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0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Three?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25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5.2  Conditionals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A fork in the road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0730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2982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 as a tree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 Conditional statements influence which branch your code goes along. </a:t>
            </a:r>
          </a:p>
        </p:txBody>
      </p:sp>
    </p:spTree>
    <p:extLst>
      <p:ext uri="{BB962C8B-B14F-4D97-AF65-F5344CB8AC3E}">
        <p14:creationId xmlns:p14="http://schemas.microsoft.com/office/powerpoint/2010/main" val="4213433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13297"/>
            <a:ext cx="50272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Syntax: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IF(</a:t>
            </a:r>
            <a:r>
              <a:rPr lang="en-GB" dirty="0">
                <a:solidFill>
                  <a:srgbClr val="FFC000"/>
                </a:solidFill>
              </a:rPr>
              <a:t>{CONDITION}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00B050"/>
                </a:solidFill>
              </a:rPr>
              <a:t>{VALUE IF TRUE}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EB5C2E"/>
                </a:solidFill>
              </a:rPr>
              <a:t>{VALUE IF FALSE}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i="1" dirty="0">
                <a:solidFill>
                  <a:schemeClr val="bg1"/>
                </a:solidFill>
              </a:rPr>
              <a:t>Example:</a:t>
            </a:r>
          </a:p>
          <a:p>
            <a:r>
              <a:rPr lang="en-GB" dirty="0">
                <a:solidFill>
                  <a:schemeClr val="bg1"/>
                </a:solidFill>
              </a:rPr>
              <a:t>=if(A1=“Richard”, “Yes”, “No”)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71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51798"/>
            <a:ext cx="83083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Practical usage: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Data cleaning</a:t>
            </a:r>
          </a:p>
          <a:p>
            <a:r>
              <a:rPr lang="en-GB" i="1" dirty="0">
                <a:solidFill>
                  <a:schemeClr val="bg1"/>
                </a:solidFill>
              </a:rPr>
              <a:t>You have two data sets on countries that you want to match.</a:t>
            </a:r>
          </a:p>
          <a:p>
            <a:r>
              <a:rPr lang="en-GB" i="1" dirty="0">
                <a:solidFill>
                  <a:schemeClr val="bg1"/>
                </a:solidFill>
              </a:rPr>
              <a:t>But the names are not consistent.</a:t>
            </a:r>
          </a:p>
          <a:p>
            <a:r>
              <a:rPr lang="en-GB" i="1" dirty="0">
                <a:solidFill>
                  <a:schemeClr val="bg1"/>
                </a:solidFill>
              </a:rPr>
              <a:t>You want to create a column that provides a 1:1 correspondence between the data sets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36B7B4"/>
                </a:solidFill>
              </a:rPr>
              <a:t>=if(A1=“Côte d'Ivoire”, “Ivory Coast”, A1)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Categorisation</a:t>
            </a:r>
          </a:p>
          <a:p>
            <a:r>
              <a:rPr lang="en-GB" i="1" dirty="0">
                <a:solidFill>
                  <a:schemeClr val="bg1"/>
                </a:solidFill>
              </a:rPr>
              <a:t>You have data on firm size, measured by number of employees…</a:t>
            </a:r>
          </a:p>
          <a:p>
            <a:r>
              <a:rPr lang="en-GB" i="1" dirty="0">
                <a:solidFill>
                  <a:schemeClr val="bg1"/>
                </a:solidFill>
              </a:rPr>
              <a:t>You want to analyse based on two types, large firms and SMEs..</a:t>
            </a:r>
          </a:p>
          <a:p>
            <a:r>
              <a:rPr lang="en-GB" i="1" dirty="0">
                <a:solidFill>
                  <a:schemeClr val="bg1"/>
                </a:solidFill>
              </a:rPr>
              <a:t>You define SME as anything with up to 250 employees..</a:t>
            </a: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36B7B4"/>
                </a:solidFill>
              </a:rPr>
              <a:t>=if(A1&gt;250, “Large”, “SME”)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1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D2A013-A6CA-4DED-8683-7E7C43D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935" y="30541"/>
            <a:ext cx="4298066" cy="6827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039" y="3318994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Practical Data Science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3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economists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5</a:t>
            </a:r>
            <a:r>
              <a:rPr lang="en-GB" sz="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University of Bristol</a:t>
            </a:r>
            <a:b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Autumn 2022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00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9229836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– what does equal mean?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 | Python | 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A226F-6F20-EF13-6EBB-E4806DF9CC71}"/>
              </a:ext>
            </a:extLst>
          </p:cNvPr>
          <p:cNvSpPr txBox="1">
            <a:spLocks/>
          </p:cNvSpPr>
          <p:nvPr/>
        </p:nvSpPr>
        <p:spPr>
          <a:xfrm>
            <a:off x="3291496" y="2674592"/>
            <a:ext cx="4675214" cy="36631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98C9C-17F4-9CE8-DC8B-64947E2041A9}"/>
              </a:ext>
            </a:extLst>
          </p:cNvPr>
          <p:cNvSpPr txBox="1"/>
          <p:nvPr/>
        </p:nvSpPr>
        <p:spPr>
          <a:xfrm>
            <a:off x="6709410" y="2103105"/>
            <a:ext cx="13901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en-GB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6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3" y="404664"/>
            <a:ext cx="10393791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=, == and ===</a:t>
            </a:r>
            <a:endParaRPr lang="en-GB" sz="4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Three uses of equals signs: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 | JS | Python</a:t>
            </a:r>
          </a:p>
          <a:p>
            <a:pPr algn="l"/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 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Assigns value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i.e. it makes the thing on the left equal the thing on the right.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Tests value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 It checks whether the thing on the left is equal to the thing on the right.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===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Tests value </a:t>
            </a:r>
            <a:r>
              <a:rPr lang="en-GB" sz="2400" u="sng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and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type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Is the thing on the left the same value and the same type (number, word, etc) as the thing on the right.  </a:t>
            </a:r>
          </a:p>
        </p:txBody>
      </p:sp>
    </p:spTree>
    <p:extLst>
      <p:ext uri="{BB962C8B-B14F-4D97-AF65-F5344CB8AC3E}">
        <p14:creationId xmlns:p14="http://schemas.microsoft.com/office/powerpoint/2010/main" val="417202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9229836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– what does equal mean?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 | Python | 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98699F-7829-14C3-C654-519218C49142}"/>
              </a:ext>
            </a:extLst>
          </p:cNvPr>
          <p:cNvSpPr txBox="1">
            <a:spLocks/>
          </p:cNvSpPr>
          <p:nvPr/>
        </p:nvSpPr>
        <p:spPr>
          <a:xfrm>
            <a:off x="629116" y="2264958"/>
            <a:ext cx="10732304" cy="284425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Joe = President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Joe == President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Joe === President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04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D8C23-691D-4EA3-8F73-000D3866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2" y="2315709"/>
            <a:ext cx="9456835" cy="36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0ADA1-FA06-4B6E-B664-42B12F620D0F}"/>
              </a:ext>
            </a:extLst>
          </p:cNvPr>
          <p:cNvSpPr txBox="1"/>
          <p:nvPr/>
        </p:nvSpPr>
        <p:spPr>
          <a:xfrm>
            <a:off x="565674" y="1714500"/>
            <a:ext cx="10743410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Simple if: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#Code to run if true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#Can be more than one line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else: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true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 is FALSE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Elif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CONDITION_A: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conditionA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CONDITION_B: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conditionB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BOTH conditions are FALSE.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3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C8F13-72C3-46A5-9C9F-F883E139F6F2}"/>
              </a:ext>
            </a:extLst>
          </p:cNvPr>
          <p:cNvSpPr txBox="1"/>
          <p:nvPr/>
        </p:nvSpPr>
        <p:spPr>
          <a:xfrm>
            <a:off x="551236" y="1941404"/>
            <a:ext cx="6097604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Example: how big are firms in our dataset?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firm1 =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firm2 =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Comparing values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firm1 &gt; firm2: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has more employees than Firm 2"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2 has more employees than Firm 1"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Assessing size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firm1 &gt;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249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is large"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is an SME"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745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0290A-ED97-4029-924E-195B57CFB13B}"/>
              </a:ext>
            </a:extLst>
          </p:cNvPr>
          <p:cNvSpPr txBox="1"/>
          <p:nvPr/>
        </p:nvSpPr>
        <p:spPr>
          <a:xfrm>
            <a:off x="474234" y="1616363"/>
            <a:ext cx="9618456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//Simple if condition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 Add code here--can be many lines, to run if the condition is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 If the condition is FALSE then nothing happens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//If else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 FALSE.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//If-elif-else: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conditionA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conditionB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conditionB TRUE.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BOTH conditionA and conditionB are FALSE.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270993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81892-D4DC-4BE7-BD40-07C931E49934}"/>
              </a:ext>
            </a:extLst>
          </p:cNvPr>
          <p:cNvSpPr txBox="1"/>
          <p:nvPr/>
        </p:nvSpPr>
        <p:spPr>
          <a:xfrm>
            <a:off x="474234" y="1582340"/>
            <a:ext cx="11335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 does not officially support conditionals.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u="sng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But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there is a way we can make CSS react in different ways in different situations?  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Media Queries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(@media)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allow you to change the look based on screen size: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 these you are saying: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the screen size is {CONDITION} then do this {ACTION}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 CSS does allow conditionals.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Understanding this is the way to make your site have two looks: one for mobile, one for laptop/desktop.</a:t>
            </a:r>
          </a:p>
        </p:txBody>
      </p:sp>
    </p:spTree>
    <p:extLst>
      <p:ext uri="{BB962C8B-B14F-4D97-AF65-F5344CB8AC3E}">
        <p14:creationId xmlns:p14="http://schemas.microsoft.com/office/powerpoint/2010/main" val="1927289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Examples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Why are conditionals so useful?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1987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3" y="404664"/>
            <a:ext cx="10447421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Cleaning.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45BA2-E898-0691-4BAC-417348FA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18" y="2159695"/>
            <a:ext cx="10339137" cy="4450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C73CC-050E-120D-CAAD-CAFD33AAAD41}"/>
              </a:ext>
            </a:extLst>
          </p:cNvPr>
          <p:cNvSpPr txBox="1"/>
          <p:nvPr/>
        </p:nvSpPr>
        <p:spPr>
          <a:xfrm>
            <a:off x="582518" y="170429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https://dmo.gov.uk/data/gilt-market/gilts-in-issue/</a:t>
            </a:r>
          </a:p>
        </p:txBody>
      </p:sp>
    </p:spTree>
    <p:extLst>
      <p:ext uri="{BB962C8B-B14F-4D97-AF65-F5344CB8AC3E}">
        <p14:creationId xmlns:p14="http://schemas.microsoft.com/office/powerpoint/2010/main" val="47293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Nearly half way..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 cap, and what’s coming next</a:t>
            </a:r>
            <a:endParaRPr lang="en-GB" i="1" dirty="0">
              <a:solidFill>
                <a:srgbClr val="F4C2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27" y="1917391"/>
            <a:ext cx="11445948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W1.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Motivation</a:t>
            </a: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HTML, CSS. GitHub and embedding.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W2.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Chart design</a:t>
            </a: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Raw files, editing data. String and date functions.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W3.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Data: models and visualisation types</a:t>
            </a: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Manipulating data with Python.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W4.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Data: storage types</a:t>
            </a: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Tidy data storage. APIs. Scraping with Python.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W5.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structures</a:t>
            </a: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APIs and loops with Python.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W6. Break. 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W7.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Maps. </a:t>
            </a: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Cartography history. Projections. Base maps. Putting data on maps.</a:t>
            </a:r>
            <a:endParaRPr lang="en-GB" sz="23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W8.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Advanced analytics</a:t>
            </a: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Transforming data. Investigating relationships.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W9. 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Challenges with scale. A big data cookbook.</a:t>
            </a: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W10. 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Machine Learning</a:t>
            </a: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History. Regressions and classification. Clustering and dimensionality reduction.</a:t>
            </a:r>
            <a:endParaRPr lang="en-GB" sz="23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3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W11. </a:t>
            </a:r>
            <a:r>
              <a:rPr lang="en-GB" sz="23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Large Language Models</a:t>
            </a:r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Gathering, cleaning, visualising data.  Auditing output.</a:t>
            </a:r>
          </a:p>
        </p:txBody>
      </p:sp>
    </p:spTree>
    <p:extLst>
      <p:ext uri="{BB962C8B-B14F-4D97-AF65-F5344CB8AC3E}">
        <p14:creationId xmlns:p14="http://schemas.microsoft.com/office/powerpoint/2010/main" val="2503547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would you clean this data?</a:t>
            </a:r>
            <a:endParaRPr lang="en-GB" sz="1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8B43E7-8EB0-715F-0CB9-EF8D1064E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357943"/>
              </p:ext>
            </p:extLst>
          </p:nvPr>
        </p:nvGraphicFramePr>
        <p:xfrm>
          <a:off x="586740" y="1712183"/>
          <a:ext cx="5715000" cy="5052060"/>
        </p:xfrm>
        <a:graphic>
          <a:graphicData uri="http://schemas.openxmlformats.org/drawingml/2006/table">
            <a:tbl>
              <a:tblPr/>
              <a:tblGrid>
                <a:gridCol w="5715000">
                  <a:extLst>
                    <a:ext uri="{9D8B030D-6E8A-4147-A177-3AD203B41FA5}">
                      <a16:colId xmlns:a16="http://schemas.microsoft.com/office/drawing/2014/main" val="348418805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 1/8% Treasury Gilt 2023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6749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0¾% Treasury Gilt 2023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111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2¼% Treasury Gilt 2023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5699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5% Treasury Stock 2025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709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1 5/8% Treasury Gilt 2028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0966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6% Treasury Stock 2028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1845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0¼% Treasury Gilt 2031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73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1% Treasury Gilt 2032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1173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4¼% Treasury Stock 2032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6978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 7/8% Green Gilt 2033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319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4½% Treasury Gilt 2034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7256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1 1/8% Treasury Gilt 2073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883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 1/8% Index-linked Treasury Gilt 2046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7593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0¾% Index-linked Treasury Gilt 2047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5955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 1/8% Index-linked Treasury Gilt 2048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3761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0½% Index-linked Treasury Gilt 2050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45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4 1/8% Index-linked Treasury Stock 2030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4123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FFC000"/>
                          </a:solidFill>
                          <a:effectLst/>
                          <a:latin typeface="Aptos Narrow" panose="020B0004020202020204" pitchFamily="34" charset="0"/>
                        </a:rPr>
                        <a:t>2% Index-linked Treasury Stock 2035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2625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5A1845-FB20-6B1B-B039-D81C68172EB5}"/>
              </a:ext>
            </a:extLst>
          </p:cNvPr>
          <p:cNvSpPr txBox="1"/>
          <p:nvPr/>
        </p:nvSpPr>
        <p:spPr>
          <a:xfrm>
            <a:off x="5514373" y="1940783"/>
            <a:ext cx="6046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Cleaning data is often a matter of:</a:t>
            </a:r>
          </a:p>
          <a:p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1.  Spotting patterns in the data. Where in the mess of string does the number that you want appear? </a:t>
            </a:r>
          </a:p>
          <a:p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2. Using string functions to split, separate and change the data in other ways. </a:t>
            </a:r>
          </a:p>
          <a:p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will very often us programming logic – if statements – to do this.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51545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C44C-D20E-3BAE-9F0E-B78605C36924}"/>
              </a:ext>
            </a:extLst>
          </p:cNvPr>
          <p:cNvSpPr txBox="1"/>
          <p:nvPr/>
        </p:nvSpPr>
        <p:spPr>
          <a:xfrm>
            <a:off x="474233" y="1722203"/>
            <a:ext cx="9319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https://github.com/RDeconomist/RDeconomist.github.io/blob/main/data/GiltsInIssueRaw.csv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CD0E0-8A3D-4B9E-86F5-08C73AF0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7" y="2256687"/>
            <a:ext cx="5610886" cy="44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9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8079F-607E-50D3-A927-D95422F35804}"/>
              </a:ext>
            </a:extLst>
          </p:cNvPr>
          <p:cNvSpPr txBox="1"/>
          <p:nvPr/>
        </p:nvSpPr>
        <p:spPr>
          <a:xfrm>
            <a:off x="3697357" y="6352273"/>
            <a:ext cx="8323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/RDeconomist/RDeconomist.github.io/blob/main/data/giltsCleaningData.do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D469B-A53F-6EEC-4093-8D46512E58C3}"/>
              </a:ext>
            </a:extLst>
          </p:cNvPr>
          <p:cNvSpPr txBox="1"/>
          <p:nvPr/>
        </p:nvSpPr>
        <p:spPr>
          <a:xfrm flipH="1">
            <a:off x="474234" y="2110390"/>
            <a:ext cx="43504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With a combination of string functions, we can clean the raw data with Stata: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Upper,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Split: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At a fixed position.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At a character.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Concatenate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Measuring: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Find the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Find the position of a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Substring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Trim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2AA4F-E11B-78AF-F315-23EDC9D48E61}"/>
              </a:ext>
            </a:extLst>
          </p:cNvPr>
          <p:cNvSpPr txBox="1"/>
          <p:nvPr/>
        </p:nvSpPr>
        <p:spPr>
          <a:xfrm>
            <a:off x="5627133" y="1920290"/>
            <a:ext cx="6090633" cy="44319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6A9955"/>
                </a:solidFill>
                <a:latin typeface="Consolas" panose="020B0609020204030204" pitchFamily="49" charset="0"/>
              </a:rPr>
              <a:t>[...]</a:t>
            </a:r>
            <a:endParaRPr lang="en-GB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///////////////////////////////////////////////////////////////////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//2. USING STRING FUNCTIONS TO CLEAN THE DATA: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Destring: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destring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issueAmount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baseRPI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amountINCinfUplift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ignore("," ) replace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Problem variable: looks like this: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"0 5/8% Treasury Gilt 2025"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We want to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the type, and the coupon.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String split, based on a character: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split type, parse("T") generate(type2)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order type*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String concatenate: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** This adds back the missing "T".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 T = "T"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replace type22 = T+type22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drop T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Genearting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 substring, based on the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kown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position of a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chatacter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replace type22 =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(type22, 1,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strpos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(type22, "2") - 1)</a:t>
            </a: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Trimming the leading and trailing spaces from around a variable:</a:t>
            </a:r>
          </a:p>
          <a:p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replace type22 = </a:t>
            </a:r>
            <a:r>
              <a:rPr lang="en-GB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strrtrim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(type22)</a:t>
            </a:r>
          </a:p>
          <a:p>
            <a:r>
              <a:rPr lang="en-GB" sz="1000" dirty="0">
                <a:solidFill>
                  <a:srgbClr val="6A9955"/>
                </a:solidFill>
                <a:latin typeface="Consolas" panose="020B0609020204030204" pitchFamily="49" charset="0"/>
              </a:rPr>
              <a:t>[...]</a:t>
            </a:r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GB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983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1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8079F-607E-50D3-A927-D95422F35804}"/>
              </a:ext>
            </a:extLst>
          </p:cNvPr>
          <p:cNvSpPr txBox="1"/>
          <p:nvPr/>
        </p:nvSpPr>
        <p:spPr>
          <a:xfrm>
            <a:off x="4206240" y="6352273"/>
            <a:ext cx="781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jhellingsdata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RADataHub</a:t>
            </a:r>
            <a:r>
              <a:rPr lang="en-GB" dirty="0">
                <a:solidFill>
                  <a:schemeClr val="bg1"/>
                </a:solidFill>
              </a:rPr>
              <a:t>/blob/main/</a:t>
            </a:r>
            <a:r>
              <a:rPr lang="en-GB" dirty="0" err="1">
                <a:solidFill>
                  <a:schemeClr val="bg1"/>
                </a:solidFill>
              </a:rPr>
              <a:t>misc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cleaning_dmo_data.ipynb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D469B-A53F-6EEC-4093-8D46512E58C3}"/>
              </a:ext>
            </a:extLst>
          </p:cNvPr>
          <p:cNvSpPr txBox="1"/>
          <p:nvPr/>
        </p:nvSpPr>
        <p:spPr>
          <a:xfrm flipH="1">
            <a:off x="474234" y="2110390"/>
            <a:ext cx="43504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And do the same thing with Python, using built-in Pandas methods: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Upper, lower: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str.upper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str.lower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Split: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str.split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Length: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str.len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Substring: str[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x:y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Trim: </a:t>
            </a:r>
            <a:r>
              <a:rPr lang="en-GB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str.strip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AE69B1-0189-0B93-13FD-56C8BAD2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04" y="1271586"/>
            <a:ext cx="5146514" cy="50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14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2.  In Vega-Lite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conditionals in your charts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3797A-472B-EAEA-8D68-B5920480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34" y="1594405"/>
            <a:ext cx="2642631" cy="3754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62A07-CF17-3DA7-99D8-46AD2862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285" y="1594405"/>
            <a:ext cx="2519031" cy="3011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B7C7E-F9F8-D5F5-F166-2AEE340B506D}"/>
              </a:ext>
            </a:extLst>
          </p:cNvPr>
          <p:cNvSpPr txBox="1"/>
          <p:nvPr/>
        </p:nvSpPr>
        <p:spPr>
          <a:xfrm>
            <a:off x="474234" y="1826936"/>
            <a:ext cx="51365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 a Vega-lite </a:t>
            </a:r>
            <a:r>
              <a:rPr lang="en-GB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filter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transform, we can restrict the data to just the variables or values we care about.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Recall our debt example from earlier in the course.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code see: richarddavies.io/library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8639B-0C7D-3C0C-DC23-5386030DF3FE}"/>
              </a:ext>
            </a:extLst>
          </p:cNvPr>
          <p:cNvSpPr txBox="1"/>
          <p:nvPr/>
        </p:nvSpPr>
        <p:spPr>
          <a:xfrm>
            <a:off x="388028" y="4829456"/>
            <a:ext cx="84848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"transform"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"filter"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"field"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"Variable"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oneOf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DebtInterestToGDP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GDP_bn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debtInterest_bn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}}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],</a:t>
            </a:r>
          </a:p>
        </p:txBody>
      </p:sp>
    </p:spTree>
    <p:extLst>
      <p:ext uri="{BB962C8B-B14F-4D97-AF65-F5344CB8AC3E}">
        <p14:creationId xmlns:p14="http://schemas.microsoft.com/office/powerpoint/2010/main" val="1908832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3. In Vega-Lite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conditionals in your charts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BCB93A-7163-7893-12C7-79B1D7E4ED29}"/>
              </a:ext>
            </a:extLst>
          </p:cNvPr>
          <p:cNvSpPr/>
          <p:nvPr/>
        </p:nvSpPr>
        <p:spPr>
          <a:xfrm>
            <a:off x="474234" y="3400035"/>
            <a:ext cx="5136543" cy="3053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"condition"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"test"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datum.diff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&lt; -0.035"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"value"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rgb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(69,141,198)"</a:t>
            </a:r>
            <a:endParaRPr lang="en-GB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"test"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datum.diff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&gt; -0.035 &amp;&amp; 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datum.diff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&lt;= 0.035"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"value"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rgb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(198,198,198)"</a:t>
            </a:r>
            <a:endParaRPr lang="en-GB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pPr lvl="1"/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"test"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datum.diff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&gt; 0.035"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GB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"value"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rgb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(230,142,72)</a:t>
            </a:r>
            <a:r>
              <a:rPr lang="en-GB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B7C7E-F9F8-D5F5-F166-2AEE340B506D}"/>
              </a:ext>
            </a:extLst>
          </p:cNvPr>
          <p:cNvSpPr txBox="1"/>
          <p:nvPr/>
        </p:nvSpPr>
        <p:spPr>
          <a:xfrm>
            <a:off x="682025" y="2091595"/>
            <a:ext cx="5136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 a </a:t>
            </a:r>
            <a:r>
              <a:rPr lang="en-GB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condition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objects, we can define rules for encodings. For example, we can highlight points or rows by value.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92521-0230-716E-0D77-FA265AA5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41" y="1589291"/>
            <a:ext cx="2687051" cy="2545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C23A17-B75E-D335-6CBE-20B62A703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495" y="1589292"/>
            <a:ext cx="3170748" cy="30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6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4. Vega-Lite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conditionals to filter extreme values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66C64-A41C-0CF5-8798-8179324FD33F}"/>
              </a:ext>
            </a:extLst>
          </p:cNvPr>
          <p:cNvSpPr txBox="1"/>
          <p:nvPr/>
        </p:nvSpPr>
        <p:spPr>
          <a:xfrm>
            <a:off x="500941" y="1827142"/>
            <a:ext cx="1069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filter out the most extreme values to see what’s happening in the rest of the data: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467A7-BC51-B6EB-3E2A-A0FAFE3E3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6" y="2264958"/>
            <a:ext cx="5248555" cy="395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BB9819-D15B-80B6-0CEB-B6C100FC2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64958"/>
            <a:ext cx="5248555" cy="3985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89154A-1F2F-87D6-2381-2B453242078E}"/>
              </a:ext>
            </a:extLst>
          </p:cNvPr>
          <p:cNvSpPr txBox="1"/>
          <p:nvPr/>
        </p:nvSpPr>
        <p:spPr>
          <a:xfrm>
            <a:off x="7504872" y="164637"/>
            <a:ext cx="3839683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"transform"</a:t>
            </a:r>
            <a:r>
              <a:rPr lang="en-GB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pPr lvl="1"/>
            <a:r>
              <a:rPr lang="en-GB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2"/>
            <a:r>
              <a:rPr lang="en-GB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"filter"</a:t>
            </a:r>
            <a:r>
              <a:rPr lang="en-GB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datum.value</a:t>
            </a:r>
            <a:r>
              <a:rPr lang="en-GB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&lt; 250"</a:t>
            </a:r>
            <a:endParaRPr lang="en-GB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GB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735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568255" y="2329935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r>
              <a:rPr lang="en-GB" sz="1200" i="1" dirty="0">
                <a:solidFill>
                  <a:schemeClr val="bg1"/>
                </a:solidFill>
                <a:latin typeface="Calibri"/>
              </a:rPr>
              <a:t>Phone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5: screen sizes</a:t>
            </a:r>
            <a:endParaRPr lang="en-GB" sz="4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7E45-78BE-BB52-E147-45C8E3D64F8A}"/>
              </a:ext>
            </a:extLst>
          </p:cNvPr>
          <p:cNvSpPr txBox="1"/>
          <p:nvPr/>
        </p:nvSpPr>
        <p:spPr>
          <a:xfrm>
            <a:off x="4085115" y="168227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6B7B4"/>
                </a:solidFill>
              </a:rPr>
              <a:t>https://rapidcharts.io/prices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6A8FE-7B8D-53C0-7AF3-66A87FA2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23" y="2810436"/>
            <a:ext cx="7567226" cy="36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2FEBA-9FF3-D880-75E5-0AC0C5DD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1" y="2681293"/>
            <a:ext cx="2399167" cy="3994758"/>
          </a:xfrm>
          <a:prstGeom prst="rect">
            <a:avLst/>
          </a:prstGeom>
        </p:spPr>
      </p:pic>
      <p:sp>
        <p:nvSpPr>
          <p:cNvPr id="11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705C942B-FEC2-7107-AC69-4E515C54C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033" y="2427657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r>
              <a:rPr lang="en-GB" sz="1200" i="1" dirty="0">
                <a:solidFill>
                  <a:schemeClr val="bg1"/>
                </a:solidFill>
                <a:latin typeface="Calibri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3734167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5: screen sizes</a:t>
            </a:r>
            <a:endParaRPr lang="en-GB" sz="4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ED6B3-1134-C7C1-3555-5047AF4ABC06}"/>
              </a:ext>
            </a:extLst>
          </p:cNvPr>
          <p:cNvSpPr txBox="1"/>
          <p:nvPr/>
        </p:nvSpPr>
        <p:spPr>
          <a:xfrm>
            <a:off x="474235" y="1530281"/>
            <a:ext cx="10487136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&lt;!-- CONDITIONAL SCRIPT TO EMBED BASED ON SCREEN WIDTH --&gt;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GB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Find the current screen width: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screen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Use an if function to pick the approprite visualisation: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950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"charts/ONSinflation/distributionsPerrenials_DarkWide.json"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&gt; 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450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"charts/ONSinflation/distributionsPerrenials_DarkMedium.json"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else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"charts/ONSinflation/distributionsPerrenials_DarkNarrow.json"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Now embed the chart, which will vary based on screen width: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vegaEmbed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'#chart1'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"actions"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});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GB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GB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GB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4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6 – in CSS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Some CSS to alter the colour of my site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1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2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3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colour on: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Smartphone?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Laptop?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400486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5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week</a:t>
            </a:r>
            <a:endParaRPr lang="en-GB" i="1" dirty="0">
              <a:solidFill>
                <a:srgbClr val="F4C2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6D2E6-CECF-3EB8-B6C1-3C4B2D91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5" y="2034975"/>
            <a:ext cx="9580130" cy="46119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5E4674-45B8-839B-C464-F0AEC62DA9A3}"/>
              </a:ext>
            </a:extLst>
          </p:cNvPr>
          <p:cNvSpPr txBox="1"/>
          <p:nvPr/>
        </p:nvSpPr>
        <p:spPr>
          <a:xfrm>
            <a:off x="584126" y="1665643"/>
            <a:ext cx="11083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and loops with Python. Making your code do the work for you.</a:t>
            </a:r>
          </a:p>
        </p:txBody>
      </p:sp>
    </p:spTree>
    <p:extLst>
      <p:ext uri="{BB962C8B-B14F-4D97-AF65-F5344CB8AC3E}">
        <p14:creationId xmlns:p14="http://schemas.microsoft.com/office/powerpoint/2010/main" val="845735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5.2  Loops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Doing a task again and again, and again and again, and …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4824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46963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 as a tree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 Conditional statements influence which branch your code goes along.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Now your code is working nicely, for one country, or one company, or one year. </a:t>
            </a:r>
          </a:p>
        </p:txBody>
      </p:sp>
    </p:spTree>
    <p:extLst>
      <p:ext uri="{BB962C8B-B14F-4D97-AF65-F5344CB8AC3E}">
        <p14:creationId xmlns:p14="http://schemas.microsoft.com/office/powerpoint/2010/main" val="4268814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4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BEFFA63E-CA11-3210-6BCE-FBB9447EB749}"/>
              </a:ext>
            </a:extLst>
          </p:cNvPr>
          <p:cNvSpPr txBox="1"/>
          <p:nvPr/>
        </p:nvSpPr>
        <p:spPr>
          <a:xfrm>
            <a:off x="2511742" y="2263816"/>
            <a:ext cx="84039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But you want to look at </a:t>
            </a:r>
            <a:r>
              <a:rPr lang="en-GB" sz="4400" u="sng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all</a:t>
            </a:r>
            <a:r>
              <a:rPr lang="en-GB" sz="4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countries, </a:t>
            </a:r>
            <a:r>
              <a:rPr lang="en-GB" sz="4400" u="sng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all</a:t>
            </a:r>
            <a:r>
              <a:rPr lang="en-GB" sz="4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companies, </a:t>
            </a:r>
            <a:r>
              <a:rPr lang="en-GB" sz="4400" u="sng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all</a:t>
            </a:r>
            <a:r>
              <a:rPr lang="en-GB" sz="4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years. </a:t>
            </a:r>
          </a:p>
        </p:txBody>
      </p:sp>
    </p:spTree>
    <p:extLst>
      <p:ext uri="{BB962C8B-B14F-4D97-AF65-F5344CB8AC3E}">
        <p14:creationId xmlns:p14="http://schemas.microsoft.com/office/powerpoint/2010/main" val="1579085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 6 – in CSS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Some CSS to alter the colour of my site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1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2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3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colour on: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Smartphone?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Laptop?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565154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4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7A56143-ACF3-FF60-B22B-529B18BC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50" y="14847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91D8F6-B999-1DA4-82C0-C42A3BB0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6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B820DA5-F6AB-95B0-3222-3A87CDC55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2" y="14847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1CFEDE9-24A7-33B4-5CB6-124DF589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8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D914D19-2484-388C-0FCC-B51DCE796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4" y="14847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B4219B7-F5BF-73C5-D7FE-94F1691D3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30" y="14847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2D38406-4DAD-39C1-A7AC-C1811D81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6" y="14847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AB7243F-A2E6-DC77-3B20-3F382381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4" y="158103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97EE100-BE0C-A1EC-2553-4E9F01F8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50" y="158103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50B0CFB-66EA-396E-600D-90535940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6" y="158103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BE9D55C-346B-642D-7048-0E5AC514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2" y="158103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A28E013-D6E6-2CAC-8641-E2645EA4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8" y="158103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6515976-1DBA-9B9A-48A3-863648BFB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4" y="158103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A5CFD21-A1E2-9BCB-14DA-0BD21098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30" y="158103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E4A17F0-A5DC-2E98-1414-8A503B26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6" y="158103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247CA21-943F-B1D5-DA61-ABCC1128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3" y="3013591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B92C7D9-F2BC-6F93-4E33-E56E5567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49" y="3013590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F1804D1-F2FC-B971-748B-E3EAD9DB1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5" y="3013591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DA5EBB3-D7D3-3108-25DF-9CAD575F7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1" y="3013590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9EF7BCC-31D2-2C4F-8F09-5905D925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7" y="3013591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A32EDDF-7929-F928-F2FC-0D4F339D6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3" y="3013590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8CFD906-B559-ED64-CA08-CE0690BA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29" y="3013591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5C55F9D-B6F7-73BA-F0BC-D9E354D8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5" y="3013590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27C35B6-9872-7C9A-5D68-ED6BE8CF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3" y="4446148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8C54E3D-C3E9-2AC5-932C-590D4600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49" y="4446147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A604620-1220-1DBC-1C8B-778F74E7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5" y="4446148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5F347A4-8FF8-266B-6E6D-7E34C413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1" y="4446147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B08AB5E-544E-06EC-C033-F463B33B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7" y="4446148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72E57ED-375F-E629-8404-67AC23AD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3" y="4446147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600BF9-3E47-9BD0-D17A-FCDDDD64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29" y="4446148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94A740F-7BA6-1B97-2697-55D85B57D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5" y="4446147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EAFF34F-8B29-F2B4-A353-5836BA20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132" y="587870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8783DC3-2207-9FB1-D998-38518AC5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10948" y="587870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8B61394-89B8-1B31-E254-DA3F8D94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9764" y="587870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C3B83F5-9A8A-A429-2E18-80BA3A51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580" y="587870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CEB426D-F710-A911-F7F1-437AFE24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7396" y="587870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245C15F-07D6-F443-8329-C3E05FD9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6212" y="587870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66BD9F5-1378-0D18-9993-7B73882E6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05028" y="5878703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EAD4571-F324-5297-2413-9AAD1E4F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63844" y="5878702"/>
            <a:ext cx="1333765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776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1DA8-249D-4900-9ED1-A7A489F264ED}"/>
              </a:ext>
            </a:extLst>
          </p:cNvPr>
          <p:cNvSpPr txBox="1"/>
          <p:nvPr/>
        </p:nvSpPr>
        <p:spPr>
          <a:xfrm>
            <a:off x="474234" y="1789618"/>
            <a:ext cx="10077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Excel GUI is not built for iteration.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write loops in its background language VBA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is fiddly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7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10A3A5BF-9448-47B1-88E7-7809282D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91" y="178961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61282-3FE5-441E-9D01-3DF875D5DB9E}"/>
              </a:ext>
            </a:extLst>
          </p:cNvPr>
          <p:cNvCxnSpPr/>
          <p:nvPr/>
        </p:nvCxnSpPr>
        <p:spPr>
          <a:xfrm flipH="1">
            <a:off x="8691613" y="1578543"/>
            <a:ext cx="1944303" cy="2202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337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CD914-5B91-4D24-A0B3-490B8622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4" y="1925906"/>
            <a:ext cx="7727794" cy="43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7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A8AA-E0EC-4873-A5FD-C6B87F9BC7A0}"/>
              </a:ext>
            </a:extLst>
          </p:cNvPr>
          <p:cNvSpPr txBox="1"/>
          <p:nvPr/>
        </p:nvSpPr>
        <p:spPr>
          <a:xfrm>
            <a:off x="474234" y="2014138"/>
            <a:ext cx="7880494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variables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"deficit"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variables: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C9E1A9D-52C9-4565-B232-DBFCB93D03B6}"/>
              </a:ext>
            </a:extLst>
          </p:cNvPr>
          <p:cNvSpPr/>
          <p:nvPr/>
        </p:nvSpPr>
        <p:spPr>
          <a:xfrm>
            <a:off x="4283242" y="2714324"/>
            <a:ext cx="519764" cy="1410929"/>
          </a:xfrm>
          <a:prstGeom prst="rightBrace">
            <a:avLst/>
          </a:prstGeom>
          <a:noFill/>
          <a:ln w="38100">
            <a:solidFill>
              <a:srgbClr val="EB5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627DF2-368F-4724-A886-C062CD44DAD8}"/>
              </a:ext>
            </a:extLst>
          </p:cNvPr>
          <p:cNvCxnSpPr/>
          <p:nvPr/>
        </p:nvCxnSpPr>
        <p:spPr>
          <a:xfrm>
            <a:off x="5043638" y="3429000"/>
            <a:ext cx="3676850" cy="0"/>
          </a:xfrm>
          <a:prstGeom prst="straightConnector1">
            <a:avLst/>
          </a:prstGeom>
          <a:ln>
            <a:solidFill>
              <a:srgbClr val="EB5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433146-4C55-4B22-B879-A111B8D670D1}"/>
              </a:ext>
            </a:extLst>
          </p:cNvPr>
          <p:cNvSpPr txBox="1"/>
          <p:nvPr/>
        </p:nvSpPr>
        <p:spPr>
          <a:xfrm>
            <a:off x="8842149" y="3096622"/>
            <a:ext cx="2707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example of subtle differences between languages / functions.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488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9CC6-E862-49B3-B98C-6222934DCA63}"/>
              </a:ext>
            </a:extLst>
          </p:cNvPr>
          <p:cNvSpPr txBox="1"/>
          <p:nvPr/>
        </p:nvSpPr>
        <p:spPr>
          <a:xfrm>
            <a:off x="474233" y="1790623"/>
            <a:ext cx="750510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block to run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01C50-E30C-4142-9245-FB7B218F0832}"/>
              </a:ext>
            </a:extLst>
          </p:cNvPr>
          <p:cNvSpPr txBox="1"/>
          <p:nvPr/>
        </p:nvSpPr>
        <p:spPr>
          <a:xfrm>
            <a:off x="474233" y="3429000"/>
            <a:ext cx="997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What happens here:</a:t>
            </a:r>
          </a:p>
          <a:p>
            <a:endParaRPr lang="en-GB" b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Statement_1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runs once, before the code block starts.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Statament_2 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defines a condition that must hold for the code block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Statement_3 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runs each time the code block has been executed.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501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D1F93-CC66-4ACF-B7C2-0A49C368FAF7}"/>
              </a:ext>
            </a:extLst>
          </p:cNvPr>
          <p:cNvSpPr txBox="1"/>
          <p:nvPr/>
        </p:nvSpPr>
        <p:spPr>
          <a:xfrm>
            <a:off x="556428" y="1956339"/>
            <a:ext cx="484777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n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n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40872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6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week</a:t>
            </a:r>
            <a:endParaRPr lang="en-GB" i="1" dirty="0">
              <a:solidFill>
                <a:srgbClr val="F4C2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E4674-45B8-839B-C464-F0AEC62DA9A3}"/>
              </a:ext>
            </a:extLst>
          </p:cNvPr>
          <p:cNvSpPr txBox="1"/>
          <p:nvPr/>
        </p:nvSpPr>
        <p:spPr>
          <a:xfrm>
            <a:off x="584126" y="1665643"/>
            <a:ext cx="11083343" cy="456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Cartography history. Projections. Base maps. Putting your data on maps.</a:t>
            </a:r>
            <a:endParaRPr lang="en-GB" sz="18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3AB883-191C-0B39-A195-7A4E21A15FC4}"/>
              </a:ext>
            </a:extLst>
          </p:cNvPr>
          <p:cNvGrpSpPr/>
          <p:nvPr/>
        </p:nvGrpSpPr>
        <p:grpSpPr>
          <a:xfrm>
            <a:off x="504701" y="2363713"/>
            <a:ext cx="11182597" cy="3509940"/>
            <a:chOff x="584126" y="2233084"/>
            <a:chExt cx="12843161" cy="40311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94C8F1-919C-0066-E01A-8AB9F53B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126" y="2233084"/>
              <a:ext cx="3312517" cy="40311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B82A5D-5C69-0946-F493-6C7D034A9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5246" y="2233084"/>
              <a:ext cx="3414888" cy="40311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831422-5EF8-B024-8DDE-E4ECBE848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0134" y="2233084"/>
              <a:ext cx="6167153" cy="403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68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8C49-A1D7-46D5-BF2E-07CA0DEBE6CA}"/>
              </a:ext>
            </a:extLst>
          </p:cNvPr>
          <p:cNvSpPr txBox="1"/>
          <p:nvPr/>
        </p:nvSpPr>
        <p:spPr>
          <a:xfrm>
            <a:off x="474234" y="2109316"/>
            <a:ext cx="7118368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Set a list of variables: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"debt"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"deficit"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"inflation"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We can index these: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 out how long this thing is: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Iterate though it, printing out each particular variable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7F4BC-0BB6-4372-88CB-060A4776C3F0}"/>
              </a:ext>
            </a:extLst>
          </p:cNvPr>
          <p:cNvSpPr txBox="1"/>
          <p:nvPr/>
        </p:nvSpPr>
        <p:spPr>
          <a:xfrm>
            <a:off x="397232" y="6268670"/>
            <a:ext cx="375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 in this week’s DropBox folder</a:t>
            </a:r>
          </a:p>
        </p:txBody>
      </p:sp>
    </p:spTree>
    <p:extLst>
      <p:ext uri="{BB962C8B-B14F-4D97-AF65-F5344CB8AC3E}">
        <p14:creationId xmlns:p14="http://schemas.microsoft.com/office/powerpoint/2010/main" val="3898095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10374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Again CSS is not really built for looping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However, it can repeat commands. An example: </a:t>
            </a: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@keyframes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(an </a:t>
            </a:r>
            <a:r>
              <a:rPr lang="en-GB" b="0" dirty="0">
                <a:solidFill>
                  <a:srgbClr val="F4C24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At-Rule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). 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One example is the </a:t>
            </a: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@keyframes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border-pulsate2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0%  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30%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40%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60%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80%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readingWeek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#122b39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border-pulsate2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544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823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Again CSS is not built for looping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However, it can iterate over certain commands for a given time. One example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border-pulsate2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0%  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30%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40%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60%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80%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.readingWeek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#122b39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border-pulsate2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reading week">
            <a:hlinkClick r:id="" action="ppaction://media"/>
            <a:extLst>
              <a:ext uri="{FF2B5EF4-FFF2-40B4-BE49-F238E27FC236}">
                <a16:creationId xmlns:a16="http://schemas.microsoft.com/office/drawing/2014/main" id="{4E97EE21-DC51-4117-AD3A-1D702CF75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179" y="2898845"/>
            <a:ext cx="3593739" cy="378565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FD55FA-82A2-41BD-9346-33CC0988F770}"/>
              </a:ext>
            </a:extLst>
          </p:cNvPr>
          <p:cNvCxnSpPr/>
          <p:nvPr/>
        </p:nvCxnSpPr>
        <p:spPr>
          <a:xfrm>
            <a:off x="6872438" y="4658627"/>
            <a:ext cx="1106905" cy="0"/>
          </a:xfrm>
          <a:prstGeom prst="straightConnector1">
            <a:avLst/>
          </a:prstGeom>
          <a:ln w="5715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Exploding bubbles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ABAB95-A58B-4DD5-B8F1-9D3FA473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559" y="1764573"/>
            <a:ext cx="3419475" cy="412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75FE4-6216-4A3C-B415-A5F7C3A4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88" y="1799974"/>
            <a:ext cx="3490161" cy="3676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531749" y="5929061"/>
            <a:ext cx="93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r>
              <a:rPr lang="en-GB" dirty="0">
                <a:solidFill>
                  <a:schemeClr val="bg1"/>
                </a:solidFill>
              </a:rPr>
              <a:t>For n bubbles, pick a size, x direction and y direction. Use random numbers so different each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F5111-F704-B966-2D96-5AF8123DCF9A}"/>
              </a:ext>
            </a:extLst>
          </p:cNvPr>
          <p:cNvSpPr txBox="1"/>
          <p:nvPr/>
        </p:nvSpPr>
        <p:spPr>
          <a:xfrm>
            <a:off x="3709537" y="553964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https://rdeconomist.github.io/index_old</a:t>
            </a:r>
          </a:p>
        </p:txBody>
      </p:sp>
    </p:spTree>
    <p:extLst>
      <p:ext uri="{BB962C8B-B14F-4D97-AF65-F5344CB8AC3E}">
        <p14:creationId xmlns:p14="http://schemas.microsoft.com/office/powerpoint/2010/main" val="1291507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Stop frame animation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5785930"/>
            <a:ext cx="5461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r>
              <a:rPr lang="en-GB" dirty="0">
                <a:solidFill>
                  <a:schemeClr val="bg1"/>
                </a:solidFill>
              </a:rPr>
              <a:t>For dates i, draw histogram if date==i. Save chart as png.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6E9F4-F680-4963-88AA-6246D5C2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9" y="1736002"/>
            <a:ext cx="6272263" cy="3777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AEF87-7615-4C3D-8BF2-ACBD68319226}"/>
              </a:ext>
            </a:extLst>
          </p:cNvPr>
          <p:cNvSpPr txBox="1"/>
          <p:nvPr/>
        </p:nvSpPr>
        <p:spPr>
          <a:xfrm>
            <a:off x="7363326" y="1905802"/>
            <a:ext cx="42707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Watch the video here:</a:t>
            </a:r>
          </a:p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https://richarddavies.io/research/prices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sz="1400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sz="1400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23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Batching analysis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1941792"/>
            <a:ext cx="8188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4C245"/>
                </a:solidFill>
              </a:rPr>
              <a:t>Problem</a:t>
            </a:r>
            <a:r>
              <a:rPr lang="en-GB" dirty="0">
                <a:solidFill>
                  <a:schemeClr val="bg1"/>
                </a:solidFill>
              </a:rPr>
              <a:t>: We often have too much data</a:t>
            </a:r>
          </a:p>
          <a:p>
            <a:r>
              <a:rPr lang="en-GB" i="1" dirty="0">
                <a:solidFill>
                  <a:schemeClr val="bg1"/>
                </a:solidFill>
              </a:rPr>
              <a:t>How can visualising help us understand the data in the early stage of a project?</a:t>
            </a:r>
          </a:p>
          <a:p>
            <a:endParaRPr lang="en-GB" u="sng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Think of a chart that summarises the data in some useful way: </a:t>
            </a:r>
          </a:p>
          <a:p>
            <a:r>
              <a:rPr lang="en-GB" dirty="0">
                <a:solidFill>
                  <a:schemeClr val="bg1"/>
                </a:solidFill>
              </a:rPr>
              <a:t>[Useful options: histogram, percentiles as a swathe.]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Code this chart for one part (one firm, one year, one product).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loop: for each product, draw the chart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Example</a:t>
            </a:r>
            <a:r>
              <a:rPr lang="en-GB" dirty="0">
                <a:solidFill>
                  <a:schemeClr val="bg1"/>
                </a:solidFill>
              </a:rPr>
              <a:t>: UK CPI data, which has ~1300 products.</a:t>
            </a:r>
          </a:p>
        </p:txBody>
      </p:sp>
    </p:spTree>
    <p:extLst>
      <p:ext uri="{BB962C8B-B14F-4D97-AF65-F5344CB8AC3E}">
        <p14:creationId xmlns:p14="http://schemas.microsoft.com/office/powerpoint/2010/main" val="1340139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82B82-9903-40A3-A8DC-CCB73D2A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"/>
            <a:ext cx="12192000" cy="68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5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flipH="1">
            <a:off x="219227" y="904116"/>
            <a:ext cx="11753547" cy="1006321"/>
          </a:xfrm>
          <a:custGeom>
            <a:avLst/>
            <a:gdLst>
              <a:gd name="connsiteX0" fmla="*/ 0 w 13497636"/>
              <a:gd name="connsiteY0" fmla="*/ 1526414 h 1526414"/>
              <a:gd name="connsiteX1" fmla="*/ 189825 w 13497636"/>
              <a:gd name="connsiteY1" fmla="*/ 0 h 1526414"/>
              <a:gd name="connsiteX2" fmla="*/ 13497636 w 13497636"/>
              <a:gd name="connsiteY2" fmla="*/ 0 h 1526414"/>
              <a:gd name="connsiteX3" fmla="*/ 13307811 w 13497636"/>
              <a:gd name="connsiteY3" fmla="*/ 1526414 h 1526414"/>
              <a:gd name="connsiteX4" fmla="*/ 0 w 13497636"/>
              <a:gd name="connsiteY4" fmla="*/ 1526414 h 1526414"/>
              <a:gd name="connsiteX0" fmla="*/ 0 w 13307811"/>
              <a:gd name="connsiteY0" fmla="*/ 1526414 h 1526414"/>
              <a:gd name="connsiteX1" fmla="*/ 189825 w 13307811"/>
              <a:gd name="connsiteY1" fmla="*/ 0 h 1526414"/>
              <a:gd name="connsiteX2" fmla="*/ 11956702 w 13307811"/>
              <a:gd name="connsiteY2" fmla="*/ 16933 h 1526414"/>
              <a:gd name="connsiteX3" fmla="*/ 13307811 w 13307811"/>
              <a:gd name="connsiteY3" fmla="*/ 1526414 h 1526414"/>
              <a:gd name="connsiteX4" fmla="*/ 0 w 13307811"/>
              <a:gd name="connsiteY4" fmla="*/ 1526414 h 1526414"/>
              <a:gd name="connsiteX0" fmla="*/ 0 w 12274878"/>
              <a:gd name="connsiteY0" fmla="*/ 1526414 h 1526414"/>
              <a:gd name="connsiteX1" fmla="*/ 189825 w 12274878"/>
              <a:gd name="connsiteY1" fmla="*/ 0 h 1526414"/>
              <a:gd name="connsiteX2" fmla="*/ 11956702 w 12274878"/>
              <a:gd name="connsiteY2" fmla="*/ 16933 h 1526414"/>
              <a:gd name="connsiteX3" fmla="*/ 12274878 w 12274878"/>
              <a:gd name="connsiteY3" fmla="*/ 1526414 h 1526414"/>
              <a:gd name="connsiteX4" fmla="*/ 0 w 12274878"/>
              <a:gd name="connsiteY4" fmla="*/ 1526414 h 1526414"/>
              <a:gd name="connsiteX0" fmla="*/ 1808309 w 12085053"/>
              <a:gd name="connsiteY0" fmla="*/ 1526414 h 1526414"/>
              <a:gd name="connsiteX1" fmla="*/ 0 w 12085053"/>
              <a:gd name="connsiteY1" fmla="*/ 0 h 1526414"/>
              <a:gd name="connsiteX2" fmla="*/ 11766877 w 12085053"/>
              <a:gd name="connsiteY2" fmla="*/ 16933 h 1526414"/>
              <a:gd name="connsiteX3" fmla="*/ 12085053 w 12085053"/>
              <a:gd name="connsiteY3" fmla="*/ 1526414 h 1526414"/>
              <a:gd name="connsiteX4" fmla="*/ 1808309 w 12085053"/>
              <a:gd name="connsiteY4" fmla="*/ 1526414 h 1526414"/>
              <a:gd name="connsiteX0" fmla="*/ 352042 w 10628786"/>
              <a:gd name="connsiteY0" fmla="*/ 1509481 h 1509481"/>
              <a:gd name="connsiteX1" fmla="*/ 0 w 10628786"/>
              <a:gd name="connsiteY1" fmla="*/ 0 h 1509481"/>
              <a:gd name="connsiteX2" fmla="*/ 10310610 w 10628786"/>
              <a:gd name="connsiteY2" fmla="*/ 0 h 1509481"/>
              <a:gd name="connsiteX3" fmla="*/ 10628786 w 10628786"/>
              <a:gd name="connsiteY3" fmla="*/ 1509481 h 1509481"/>
              <a:gd name="connsiteX4" fmla="*/ 352042 w 10628786"/>
              <a:gd name="connsiteY4" fmla="*/ 1509481 h 150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786" h="1509481">
                <a:moveTo>
                  <a:pt x="352042" y="1509481"/>
                </a:moveTo>
                <a:lnTo>
                  <a:pt x="0" y="0"/>
                </a:lnTo>
                <a:lnTo>
                  <a:pt x="10310610" y="0"/>
                </a:lnTo>
                <a:lnTo>
                  <a:pt x="10628786" y="1509481"/>
                </a:lnTo>
                <a:lnTo>
                  <a:pt x="352042" y="1509481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marL="419121" defTabSz="873234">
              <a:tabLst>
                <a:tab pos="419121" algn="l"/>
              </a:tabLst>
            </a:pPr>
            <a:r>
              <a:rPr lang="en-US" sz="4400" dirty="0">
                <a:solidFill>
                  <a:prstClr val="black"/>
                </a:solidFill>
                <a:latin typeface="Rockwell"/>
              </a:rPr>
              <a:t>It’s time to c</a:t>
            </a:r>
            <a:r>
              <a:rPr lang="en-GB" sz="4400" dirty="0" err="1">
                <a:solidFill>
                  <a:prstClr val="black"/>
                </a:solidFill>
                <a:latin typeface="Rockwell"/>
              </a:rPr>
              <a:t>omplete</a:t>
            </a:r>
            <a:r>
              <a:rPr lang="en-GB" sz="4400" dirty="0">
                <a:solidFill>
                  <a:prstClr val="black"/>
                </a:solidFill>
                <a:latin typeface="Rockwell"/>
              </a:rPr>
              <a:t> your unit evaluation surveys</a:t>
            </a:r>
          </a:p>
        </p:txBody>
      </p:sp>
      <p:sp>
        <p:nvSpPr>
          <p:cNvPr id="13" name="Parallelogram 3"/>
          <p:cNvSpPr>
            <a:spLocks noChangeAspect="1"/>
          </p:cNvSpPr>
          <p:nvPr/>
        </p:nvSpPr>
        <p:spPr>
          <a:xfrm flipH="1">
            <a:off x="6781121" y="5063360"/>
            <a:ext cx="5191652" cy="1006321"/>
          </a:xfrm>
          <a:custGeom>
            <a:avLst/>
            <a:gdLst>
              <a:gd name="connsiteX0" fmla="*/ 0 w 13497636"/>
              <a:gd name="connsiteY0" fmla="*/ 1526414 h 1526414"/>
              <a:gd name="connsiteX1" fmla="*/ 189825 w 13497636"/>
              <a:gd name="connsiteY1" fmla="*/ 0 h 1526414"/>
              <a:gd name="connsiteX2" fmla="*/ 13497636 w 13497636"/>
              <a:gd name="connsiteY2" fmla="*/ 0 h 1526414"/>
              <a:gd name="connsiteX3" fmla="*/ 13307811 w 13497636"/>
              <a:gd name="connsiteY3" fmla="*/ 1526414 h 1526414"/>
              <a:gd name="connsiteX4" fmla="*/ 0 w 13497636"/>
              <a:gd name="connsiteY4" fmla="*/ 1526414 h 1526414"/>
              <a:gd name="connsiteX0" fmla="*/ 0 w 13307811"/>
              <a:gd name="connsiteY0" fmla="*/ 1526414 h 1526414"/>
              <a:gd name="connsiteX1" fmla="*/ 189825 w 13307811"/>
              <a:gd name="connsiteY1" fmla="*/ 0 h 1526414"/>
              <a:gd name="connsiteX2" fmla="*/ 11956702 w 13307811"/>
              <a:gd name="connsiteY2" fmla="*/ 16933 h 1526414"/>
              <a:gd name="connsiteX3" fmla="*/ 13307811 w 13307811"/>
              <a:gd name="connsiteY3" fmla="*/ 1526414 h 1526414"/>
              <a:gd name="connsiteX4" fmla="*/ 0 w 13307811"/>
              <a:gd name="connsiteY4" fmla="*/ 1526414 h 1526414"/>
              <a:gd name="connsiteX0" fmla="*/ 0 w 12274878"/>
              <a:gd name="connsiteY0" fmla="*/ 1526414 h 1526414"/>
              <a:gd name="connsiteX1" fmla="*/ 189825 w 12274878"/>
              <a:gd name="connsiteY1" fmla="*/ 0 h 1526414"/>
              <a:gd name="connsiteX2" fmla="*/ 11956702 w 12274878"/>
              <a:gd name="connsiteY2" fmla="*/ 16933 h 1526414"/>
              <a:gd name="connsiteX3" fmla="*/ 12274878 w 12274878"/>
              <a:gd name="connsiteY3" fmla="*/ 1526414 h 1526414"/>
              <a:gd name="connsiteX4" fmla="*/ 0 w 12274878"/>
              <a:gd name="connsiteY4" fmla="*/ 1526414 h 1526414"/>
              <a:gd name="connsiteX0" fmla="*/ 1808309 w 12085053"/>
              <a:gd name="connsiteY0" fmla="*/ 1526414 h 1526414"/>
              <a:gd name="connsiteX1" fmla="*/ 0 w 12085053"/>
              <a:gd name="connsiteY1" fmla="*/ 0 h 1526414"/>
              <a:gd name="connsiteX2" fmla="*/ 11766877 w 12085053"/>
              <a:gd name="connsiteY2" fmla="*/ 16933 h 1526414"/>
              <a:gd name="connsiteX3" fmla="*/ 12085053 w 12085053"/>
              <a:gd name="connsiteY3" fmla="*/ 1526414 h 1526414"/>
              <a:gd name="connsiteX4" fmla="*/ 1808309 w 12085053"/>
              <a:gd name="connsiteY4" fmla="*/ 1526414 h 1526414"/>
              <a:gd name="connsiteX0" fmla="*/ 352042 w 10628786"/>
              <a:gd name="connsiteY0" fmla="*/ 1509481 h 1509481"/>
              <a:gd name="connsiteX1" fmla="*/ 0 w 10628786"/>
              <a:gd name="connsiteY1" fmla="*/ 0 h 1509481"/>
              <a:gd name="connsiteX2" fmla="*/ 10310610 w 10628786"/>
              <a:gd name="connsiteY2" fmla="*/ 0 h 1509481"/>
              <a:gd name="connsiteX3" fmla="*/ 10628786 w 10628786"/>
              <a:gd name="connsiteY3" fmla="*/ 1509481 h 1509481"/>
              <a:gd name="connsiteX4" fmla="*/ 352042 w 10628786"/>
              <a:gd name="connsiteY4" fmla="*/ 1509481 h 150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786" h="1509481">
                <a:moveTo>
                  <a:pt x="352042" y="1509481"/>
                </a:moveTo>
                <a:lnTo>
                  <a:pt x="0" y="0"/>
                </a:lnTo>
                <a:lnTo>
                  <a:pt x="10310610" y="0"/>
                </a:lnTo>
                <a:lnTo>
                  <a:pt x="10628786" y="1509481"/>
                </a:lnTo>
                <a:lnTo>
                  <a:pt x="352042" y="1509481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 anchorCtr="0">
            <a:normAutofit/>
          </a:bodyPr>
          <a:lstStyle/>
          <a:p>
            <a:pPr marL="419121" defTabSz="873234">
              <a:tabLst>
                <a:tab pos="419121" algn="l"/>
              </a:tabLst>
            </a:pPr>
            <a:r>
              <a:rPr lang="en-GB" sz="2933" b="1" spc="-133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bristol.ac.uk/unit-evaluation</a:t>
            </a:r>
          </a:p>
        </p:txBody>
      </p:sp>
      <p:pic>
        <p:nvPicPr>
          <p:cNvPr id="1026" name="Picture 2" descr="Qr code&#10;&#10;Description automatically generated">
            <a:extLst>
              <a:ext uri="{FF2B5EF4-FFF2-40B4-BE49-F238E27FC236}">
                <a16:creationId xmlns:a16="http://schemas.microsoft.com/office/drawing/2014/main" id="{2699EBE3-4F60-465D-88BE-1A56E423A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91" y="2136778"/>
            <a:ext cx="3932903" cy="39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39A86E-5622-E602-6276-4674C973C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26" y="3429000"/>
            <a:ext cx="5056269" cy="146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B2EA9D-69B0-C312-2A47-A37DC349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991" y="2136779"/>
            <a:ext cx="3932903" cy="399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34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5.3  Building dashboards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Using loops and conditionals to analyse data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7625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647" y="126817"/>
            <a:ext cx="5742353" cy="23876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Break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Find two series on FRED that you are interested in. Make a note of their codes:</a:t>
            </a:r>
            <a:b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8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https://fred.stlouisfed.org/</a:t>
            </a:r>
            <a:r>
              <a:rPr lang="en-GB" sz="18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30D09-8891-4802-BA43-AA66E957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47" y="2983161"/>
            <a:ext cx="6765795" cy="357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Tell us about your projects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Remember, this is NOT for grading, it is so that we can help you.</a:t>
            </a:r>
            <a:endParaRPr lang="en-GB" i="1" dirty="0">
              <a:solidFill>
                <a:srgbClr val="F4C2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hlinkClick r:id="rId2"/>
            <a:extLst>
              <a:ext uri="{FF2B5EF4-FFF2-40B4-BE49-F238E27FC236}">
                <a16:creationId xmlns:a16="http://schemas.microsoft.com/office/drawing/2014/main" id="{1D200AE1-4837-7B94-D324-5A46E5821BA0}"/>
              </a:ext>
            </a:extLst>
          </p:cNvPr>
          <p:cNvSpPr/>
          <p:nvPr/>
        </p:nvSpPr>
        <p:spPr>
          <a:xfrm>
            <a:off x="925830" y="2594610"/>
            <a:ext cx="2743200" cy="253746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Google Sheet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570BE-29F1-B983-F87F-3CF282C6E1CD}"/>
              </a:ext>
            </a:extLst>
          </p:cNvPr>
          <p:cNvSpPr txBox="1"/>
          <p:nvPr/>
        </p:nvSpPr>
        <p:spPr>
          <a:xfrm>
            <a:off x="4407462" y="2594610"/>
            <a:ext cx="747973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Please set out the working title of your project on the sheet.</a:t>
            </a:r>
          </a:p>
          <a:p>
            <a:endParaRPr lang="en-GB" sz="2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is simply so that we can see, roughly, what you are working on. </a:t>
            </a:r>
          </a:p>
          <a:p>
            <a:endParaRPr lang="en-GB" sz="2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change project and title as you wish.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4884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647" y="1973943"/>
            <a:ext cx="5742353" cy="23876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Practical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Looping over a list of countries to create create dynamic API-linked charts.</a:t>
            </a:r>
            <a:endParaRPr lang="en-GB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398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7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flipH="1">
            <a:off x="219227" y="904116"/>
            <a:ext cx="11753547" cy="1006321"/>
          </a:xfrm>
          <a:custGeom>
            <a:avLst/>
            <a:gdLst>
              <a:gd name="connsiteX0" fmla="*/ 0 w 13497636"/>
              <a:gd name="connsiteY0" fmla="*/ 1526414 h 1526414"/>
              <a:gd name="connsiteX1" fmla="*/ 189825 w 13497636"/>
              <a:gd name="connsiteY1" fmla="*/ 0 h 1526414"/>
              <a:gd name="connsiteX2" fmla="*/ 13497636 w 13497636"/>
              <a:gd name="connsiteY2" fmla="*/ 0 h 1526414"/>
              <a:gd name="connsiteX3" fmla="*/ 13307811 w 13497636"/>
              <a:gd name="connsiteY3" fmla="*/ 1526414 h 1526414"/>
              <a:gd name="connsiteX4" fmla="*/ 0 w 13497636"/>
              <a:gd name="connsiteY4" fmla="*/ 1526414 h 1526414"/>
              <a:gd name="connsiteX0" fmla="*/ 0 w 13307811"/>
              <a:gd name="connsiteY0" fmla="*/ 1526414 h 1526414"/>
              <a:gd name="connsiteX1" fmla="*/ 189825 w 13307811"/>
              <a:gd name="connsiteY1" fmla="*/ 0 h 1526414"/>
              <a:gd name="connsiteX2" fmla="*/ 11956702 w 13307811"/>
              <a:gd name="connsiteY2" fmla="*/ 16933 h 1526414"/>
              <a:gd name="connsiteX3" fmla="*/ 13307811 w 13307811"/>
              <a:gd name="connsiteY3" fmla="*/ 1526414 h 1526414"/>
              <a:gd name="connsiteX4" fmla="*/ 0 w 13307811"/>
              <a:gd name="connsiteY4" fmla="*/ 1526414 h 1526414"/>
              <a:gd name="connsiteX0" fmla="*/ 0 w 12274878"/>
              <a:gd name="connsiteY0" fmla="*/ 1526414 h 1526414"/>
              <a:gd name="connsiteX1" fmla="*/ 189825 w 12274878"/>
              <a:gd name="connsiteY1" fmla="*/ 0 h 1526414"/>
              <a:gd name="connsiteX2" fmla="*/ 11956702 w 12274878"/>
              <a:gd name="connsiteY2" fmla="*/ 16933 h 1526414"/>
              <a:gd name="connsiteX3" fmla="*/ 12274878 w 12274878"/>
              <a:gd name="connsiteY3" fmla="*/ 1526414 h 1526414"/>
              <a:gd name="connsiteX4" fmla="*/ 0 w 12274878"/>
              <a:gd name="connsiteY4" fmla="*/ 1526414 h 1526414"/>
              <a:gd name="connsiteX0" fmla="*/ 1808309 w 12085053"/>
              <a:gd name="connsiteY0" fmla="*/ 1526414 h 1526414"/>
              <a:gd name="connsiteX1" fmla="*/ 0 w 12085053"/>
              <a:gd name="connsiteY1" fmla="*/ 0 h 1526414"/>
              <a:gd name="connsiteX2" fmla="*/ 11766877 w 12085053"/>
              <a:gd name="connsiteY2" fmla="*/ 16933 h 1526414"/>
              <a:gd name="connsiteX3" fmla="*/ 12085053 w 12085053"/>
              <a:gd name="connsiteY3" fmla="*/ 1526414 h 1526414"/>
              <a:gd name="connsiteX4" fmla="*/ 1808309 w 12085053"/>
              <a:gd name="connsiteY4" fmla="*/ 1526414 h 1526414"/>
              <a:gd name="connsiteX0" fmla="*/ 352042 w 10628786"/>
              <a:gd name="connsiteY0" fmla="*/ 1509481 h 1509481"/>
              <a:gd name="connsiteX1" fmla="*/ 0 w 10628786"/>
              <a:gd name="connsiteY1" fmla="*/ 0 h 1509481"/>
              <a:gd name="connsiteX2" fmla="*/ 10310610 w 10628786"/>
              <a:gd name="connsiteY2" fmla="*/ 0 h 1509481"/>
              <a:gd name="connsiteX3" fmla="*/ 10628786 w 10628786"/>
              <a:gd name="connsiteY3" fmla="*/ 1509481 h 1509481"/>
              <a:gd name="connsiteX4" fmla="*/ 352042 w 10628786"/>
              <a:gd name="connsiteY4" fmla="*/ 1509481 h 150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786" h="1509481">
                <a:moveTo>
                  <a:pt x="352042" y="1509481"/>
                </a:moveTo>
                <a:lnTo>
                  <a:pt x="0" y="0"/>
                </a:lnTo>
                <a:lnTo>
                  <a:pt x="10310610" y="0"/>
                </a:lnTo>
                <a:lnTo>
                  <a:pt x="10628786" y="1509481"/>
                </a:lnTo>
                <a:lnTo>
                  <a:pt x="352042" y="1509481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marL="419121" defTabSz="873234">
              <a:tabLst>
                <a:tab pos="419121" algn="l"/>
              </a:tabLst>
            </a:pPr>
            <a:r>
              <a:rPr lang="en-US" sz="4400" dirty="0">
                <a:solidFill>
                  <a:prstClr val="black"/>
                </a:solidFill>
                <a:latin typeface="Rockwell"/>
              </a:rPr>
              <a:t>It’s time to c</a:t>
            </a:r>
            <a:r>
              <a:rPr lang="en-GB" sz="4400" dirty="0" err="1">
                <a:solidFill>
                  <a:prstClr val="black"/>
                </a:solidFill>
                <a:latin typeface="Rockwell"/>
              </a:rPr>
              <a:t>omplete</a:t>
            </a:r>
            <a:r>
              <a:rPr lang="en-GB" sz="4400" dirty="0">
                <a:solidFill>
                  <a:prstClr val="black"/>
                </a:solidFill>
                <a:latin typeface="Rockwell"/>
              </a:rPr>
              <a:t> your unit evaluation surveys</a:t>
            </a:r>
          </a:p>
        </p:txBody>
      </p:sp>
      <p:sp>
        <p:nvSpPr>
          <p:cNvPr id="13" name="Parallelogram 3"/>
          <p:cNvSpPr>
            <a:spLocks noChangeAspect="1"/>
          </p:cNvSpPr>
          <p:nvPr/>
        </p:nvSpPr>
        <p:spPr>
          <a:xfrm flipH="1">
            <a:off x="6781121" y="5063360"/>
            <a:ext cx="5191652" cy="1006321"/>
          </a:xfrm>
          <a:custGeom>
            <a:avLst/>
            <a:gdLst>
              <a:gd name="connsiteX0" fmla="*/ 0 w 13497636"/>
              <a:gd name="connsiteY0" fmla="*/ 1526414 h 1526414"/>
              <a:gd name="connsiteX1" fmla="*/ 189825 w 13497636"/>
              <a:gd name="connsiteY1" fmla="*/ 0 h 1526414"/>
              <a:gd name="connsiteX2" fmla="*/ 13497636 w 13497636"/>
              <a:gd name="connsiteY2" fmla="*/ 0 h 1526414"/>
              <a:gd name="connsiteX3" fmla="*/ 13307811 w 13497636"/>
              <a:gd name="connsiteY3" fmla="*/ 1526414 h 1526414"/>
              <a:gd name="connsiteX4" fmla="*/ 0 w 13497636"/>
              <a:gd name="connsiteY4" fmla="*/ 1526414 h 1526414"/>
              <a:gd name="connsiteX0" fmla="*/ 0 w 13307811"/>
              <a:gd name="connsiteY0" fmla="*/ 1526414 h 1526414"/>
              <a:gd name="connsiteX1" fmla="*/ 189825 w 13307811"/>
              <a:gd name="connsiteY1" fmla="*/ 0 h 1526414"/>
              <a:gd name="connsiteX2" fmla="*/ 11956702 w 13307811"/>
              <a:gd name="connsiteY2" fmla="*/ 16933 h 1526414"/>
              <a:gd name="connsiteX3" fmla="*/ 13307811 w 13307811"/>
              <a:gd name="connsiteY3" fmla="*/ 1526414 h 1526414"/>
              <a:gd name="connsiteX4" fmla="*/ 0 w 13307811"/>
              <a:gd name="connsiteY4" fmla="*/ 1526414 h 1526414"/>
              <a:gd name="connsiteX0" fmla="*/ 0 w 12274878"/>
              <a:gd name="connsiteY0" fmla="*/ 1526414 h 1526414"/>
              <a:gd name="connsiteX1" fmla="*/ 189825 w 12274878"/>
              <a:gd name="connsiteY1" fmla="*/ 0 h 1526414"/>
              <a:gd name="connsiteX2" fmla="*/ 11956702 w 12274878"/>
              <a:gd name="connsiteY2" fmla="*/ 16933 h 1526414"/>
              <a:gd name="connsiteX3" fmla="*/ 12274878 w 12274878"/>
              <a:gd name="connsiteY3" fmla="*/ 1526414 h 1526414"/>
              <a:gd name="connsiteX4" fmla="*/ 0 w 12274878"/>
              <a:gd name="connsiteY4" fmla="*/ 1526414 h 1526414"/>
              <a:gd name="connsiteX0" fmla="*/ 1808309 w 12085053"/>
              <a:gd name="connsiteY0" fmla="*/ 1526414 h 1526414"/>
              <a:gd name="connsiteX1" fmla="*/ 0 w 12085053"/>
              <a:gd name="connsiteY1" fmla="*/ 0 h 1526414"/>
              <a:gd name="connsiteX2" fmla="*/ 11766877 w 12085053"/>
              <a:gd name="connsiteY2" fmla="*/ 16933 h 1526414"/>
              <a:gd name="connsiteX3" fmla="*/ 12085053 w 12085053"/>
              <a:gd name="connsiteY3" fmla="*/ 1526414 h 1526414"/>
              <a:gd name="connsiteX4" fmla="*/ 1808309 w 12085053"/>
              <a:gd name="connsiteY4" fmla="*/ 1526414 h 1526414"/>
              <a:gd name="connsiteX0" fmla="*/ 352042 w 10628786"/>
              <a:gd name="connsiteY0" fmla="*/ 1509481 h 1509481"/>
              <a:gd name="connsiteX1" fmla="*/ 0 w 10628786"/>
              <a:gd name="connsiteY1" fmla="*/ 0 h 1509481"/>
              <a:gd name="connsiteX2" fmla="*/ 10310610 w 10628786"/>
              <a:gd name="connsiteY2" fmla="*/ 0 h 1509481"/>
              <a:gd name="connsiteX3" fmla="*/ 10628786 w 10628786"/>
              <a:gd name="connsiteY3" fmla="*/ 1509481 h 1509481"/>
              <a:gd name="connsiteX4" fmla="*/ 352042 w 10628786"/>
              <a:gd name="connsiteY4" fmla="*/ 1509481 h 150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786" h="1509481">
                <a:moveTo>
                  <a:pt x="352042" y="1509481"/>
                </a:moveTo>
                <a:lnTo>
                  <a:pt x="0" y="0"/>
                </a:lnTo>
                <a:lnTo>
                  <a:pt x="10310610" y="0"/>
                </a:lnTo>
                <a:lnTo>
                  <a:pt x="10628786" y="1509481"/>
                </a:lnTo>
                <a:lnTo>
                  <a:pt x="352042" y="1509481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 anchorCtr="0">
            <a:normAutofit/>
          </a:bodyPr>
          <a:lstStyle/>
          <a:p>
            <a:pPr marL="419121" defTabSz="873234">
              <a:tabLst>
                <a:tab pos="419121" algn="l"/>
              </a:tabLst>
            </a:pPr>
            <a:r>
              <a:rPr lang="en-GB" sz="2933" b="1" spc="-133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bristol.ac.uk/unit-evaluation</a:t>
            </a:r>
          </a:p>
        </p:txBody>
      </p:sp>
      <p:pic>
        <p:nvPicPr>
          <p:cNvPr id="1026" name="Picture 2" descr="Qr code&#10;&#10;Description automatically generated">
            <a:extLst>
              <a:ext uri="{FF2B5EF4-FFF2-40B4-BE49-F238E27FC236}">
                <a16:creationId xmlns:a16="http://schemas.microsoft.com/office/drawing/2014/main" id="{2699EBE3-4F60-465D-88BE-1A56E423A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91" y="2136778"/>
            <a:ext cx="3932903" cy="39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39A86E-5622-E602-6276-4674C973C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26" y="3429000"/>
            <a:ext cx="5056269" cy="146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B2EA9D-69B0-C312-2A47-A37DC349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991" y="2136779"/>
            <a:ext cx="3932903" cy="399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4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E91AA-4E1F-5F3F-7408-9704D237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5.  Programming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Making your code do the work for you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64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5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389076"/>
            <a:ext cx="1144594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Programming.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structures.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Conditionals.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Action/selection based on a criterion.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Iteration.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Dashboards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Using this to build a dashboard.  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022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3900</Words>
  <Application>Microsoft Office PowerPoint</Application>
  <PresentationFormat>Widescreen</PresentationFormat>
  <Paragraphs>606</Paragraphs>
  <Slides>61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Aptos Narrow</vt:lpstr>
      <vt:lpstr>Arial</vt:lpstr>
      <vt:lpstr>Calibri</vt:lpstr>
      <vt:lpstr>Calibri Light</vt:lpstr>
      <vt:lpstr>Circular Std Book</vt:lpstr>
      <vt:lpstr>Circular Std Book Italic</vt:lpstr>
      <vt:lpstr>Consolas</vt:lpstr>
      <vt:lpstr>Menlo</vt:lpstr>
      <vt:lpstr>Roboto</vt:lpstr>
      <vt:lpstr>Rockwell</vt:lpstr>
      <vt:lpstr>Times New Roman</vt:lpstr>
      <vt:lpstr>Office Theme</vt:lpstr>
      <vt:lpstr>1_Office Theme</vt:lpstr>
      <vt:lpstr>5_Custom Design</vt:lpstr>
      <vt:lpstr>2_Office Theme</vt:lpstr>
      <vt:lpstr>PowerPoint Presentation</vt:lpstr>
      <vt:lpstr>Practical Data Science. For economists  Week 5. University of Bristol Autumn 2022 </vt:lpstr>
      <vt:lpstr>Nearly half way... Re- cap, and what’s coming next</vt:lpstr>
      <vt:lpstr>Week 5. This week</vt:lpstr>
      <vt:lpstr>Week 6. Next week</vt:lpstr>
      <vt:lpstr>Tell us about your projects Remember, this is NOT for grading, it is so that we can help you.</vt:lpstr>
      <vt:lpstr>PowerPoint Presentation</vt:lpstr>
      <vt:lpstr>5.  Programming. Making your code do the work for you</vt:lpstr>
      <vt:lpstr>Week 5.</vt:lpstr>
      <vt:lpstr>5.1  Control Structures. Concepts, languages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5.2  Conditionals. A fork in the road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Examples. Why are conditionals so useful?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5.2  Loops. Doing a task again and again, and again and again, and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  Building dashboards. Using loops and conditionals to analyse data</vt:lpstr>
      <vt:lpstr>Break.  Find two series on FRED that you are interested in. Make a note of their codes: https://fred.stlouisfed.org/ </vt:lpstr>
      <vt:lpstr>Practical.  Looping over a list of countries to create create dynamic API-linked charts.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Richard Davies</cp:lastModifiedBy>
  <cp:revision>101</cp:revision>
  <dcterms:created xsi:type="dcterms:W3CDTF">2021-07-20T09:12:48Z</dcterms:created>
  <dcterms:modified xsi:type="dcterms:W3CDTF">2024-10-15T15:55:28Z</dcterms:modified>
</cp:coreProperties>
</file>